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9"/>
  </p:notesMasterIdLst>
  <p:sldIdLst>
    <p:sldId id="256" r:id="rId2"/>
    <p:sldId id="258" r:id="rId3"/>
    <p:sldId id="259" r:id="rId4"/>
    <p:sldId id="260" r:id="rId5"/>
    <p:sldId id="262" r:id="rId6"/>
    <p:sldId id="269" r:id="rId7"/>
    <p:sldId id="276" r:id="rId8"/>
    <p:sldId id="283" r:id="rId9"/>
    <p:sldId id="290" r:id="rId10"/>
    <p:sldId id="297" r:id="rId11"/>
    <p:sldId id="304" r:id="rId12"/>
    <p:sldId id="309" r:id="rId13"/>
    <p:sldId id="318" r:id="rId14"/>
    <p:sldId id="316" r:id="rId15"/>
    <p:sldId id="312" r:id="rId16"/>
    <p:sldId id="317" r:id="rId17"/>
    <p:sldId id="31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2AC67C-8E7D-4169-B8B2-12195086C4DA}" type="datetimeFigureOut">
              <a:rPr lang="en-US" smtClean="0"/>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C35C2E-3AF6-4AFC-97CB-CB7D418CE3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419835B-3DC4-4403-A43A-D1A509A0D6DE}" type="datetime1">
              <a:rPr lang="en-US" smtClean="0"/>
              <a:t>11/17/2012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noAutofit/>
          </a:bodyPr>
          <a:lstStyle>
            <a:lvl1pPr>
              <a:defRPr sz="1000">
                <a:solidFill>
                  <a:schemeClr val="accent3">
                    <a:shade val="75000"/>
                  </a:schemeClr>
                </a:solidFill>
              </a:defRPr>
            </a:lvl1pPr>
          </a:lstStyle>
          <a:p>
            <a:fld id="{B6F15528-21DE-4FAA-801E-634DDDAF4B2B}" type="slidenum">
              <a:rPr lang="en-US" smtClean="0"/>
              <a:pPr/>
              <a:t>‹#›</a:t>
            </a:fld>
            <a:r>
              <a:rPr lang="en-US" dirty="0" smtClean="0"/>
              <a:t/>
            </a:r>
            <a:br>
              <a:rPr lang="en-US" dirty="0" smtClean="0"/>
            </a:br>
            <a:r>
              <a:rPr lang="en-US" dirty="0" smtClean="0"/>
              <a:t>/59</a:t>
            </a: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2DCA5C-047C-45BD-94E2-671277897C52}" type="datetime1">
              <a:rPr lang="en-US" smtClean="0"/>
              <a:t>11/17/2012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71FF0B-B6A7-4BD9-9087-A607002128AB}" type="datetime1">
              <a:rPr lang="en-US" smtClean="0"/>
              <a:t>11/17/2012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6ADB045-A8EB-4FBC-941F-86FFEB27907B}" type="datetime1">
              <a:rPr lang="en-US" smtClean="0"/>
              <a:t>11/17/2012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noAutofit/>
          </a:bodyPr>
          <a:lstStyle>
            <a:lvl1pPr>
              <a:defRPr sz="1000"/>
            </a:lvl1pPr>
          </a:lstStyle>
          <a:p>
            <a:fld id="{B6F15528-21DE-4FAA-801E-634DDDAF4B2B}" type="slidenum">
              <a:rPr lang="en-US" smtClean="0"/>
              <a:pPr/>
              <a:t>‹#›</a:t>
            </a:fld>
            <a:r>
              <a:rPr lang="en-US" dirty="0" smtClean="0"/>
              <a:t/>
            </a:r>
            <a:br>
              <a:rPr lang="en-US" dirty="0" smtClean="0"/>
            </a:br>
            <a:r>
              <a:rPr lang="en-US" dirty="0" smtClean="0"/>
              <a:t>/17</a:t>
            </a:r>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0C5A6C3-CAE5-46A6-86D2-662DC3B322FF}" type="datetime1">
              <a:rPr lang="en-US" smtClean="0"/>
              <a:t>11/17/2012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3EDE5CD-367B-4553-AD60-FC5F7C6DC4F8}" type="datetime1">
              <a:rPr lang="en-US" smtClean="0"/>
              <a:t>11/17/2012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B085C97-198D-4450-BC37-9D274BF34EFE}" type="datetime1">
              <a:rPr lang="en-US" smtClean="0"/>
              <a:t>11/17/2012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5D33B31-0C52-42C9-A935-79507A05DACD}" type="datetime1">
              <a:rPr lang="en-US" smtClean="0"/>
              <a:t>11/17/2012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1D47822-43C2-45F5-96CB-E03F947C5AC5}" type="datetime1">
              <a:rPr lang="en-US" smtClean="0"/>
              <a:t>11/17/2012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4C3C385-BBA7-48A7-A046-41D60830C24C}" type="datetime1">
              <a:rPr lang="en-US" smtClean="0"/>
              <a:t>11/17/2012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C516943-A1BD-4DB4-A0A4-62FC1F8091E5}" type="datetime1">
              <a:rPr lang="en-US" smtClean="0"/>
              <a:t>11/17/2012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46C1B77-D9A2-4231-BC5E-E0B41E8E7944}" type="datetime1">
              <a:rPr lang="en-US" smtClean="0"/>
              <a:t>11/17/2012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zbabovic@etf.r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r"/>
            <a:r>
              <a:rPr lang="x-none" dirty="0" smtClean="0"/>
              <a:t>Zoran Babovic, </a:t>
            </a:r>
            <a:r>
              <a:rPr lang="x-none" dirty="0" smtClean="0">
                <a:hlinkClick r:id="rId2"/>
              </a:rPr>
              <a:t>zbabovic@etf.rs</a:t>
            </a:r>
            <a:endParaRPr lang="x-none" dirty="0" smtClean="0"/>
          </a:p>
          <a:p>
            <a:pPr algn="r"/>
            <a:r>
              <a:rPr lang="x-none" smtClean="0"/>
              <a:t>Veljko Milutnovic</a:t>
            </a:r>
            <a:r>
              <a:rPr lang="sr-Latn-RS" dirty="0" smtClean="0"/>
              <a:t>, vm</a:t>
            </a:r>
            <a:r>
              <a:rPr lang="en-US" dirty="0" smtClean="0"/>
              <a:t>@</a:t>
            </a:r>
            <a:r>
              <a:rPr lang="en-US" dirty="0" err="1" smtClean="0"/>
              <a:t>etf.rs</a:t>
            </a:r>
            <a:endParaRPr lang="x-none" dirty="0" smtClean="0"/>
          </a:p>
          <a:p>
            <a:pPr algn="r"/>
            <a:r>
              <a:rPr lang="x-none" dirty="0" smtClean="0"/>
              <a:t>The School of </a:t>
            </a:r>
            <a:br>
              <a:rPr lang="x-none" dirty="0" smtClean="0"/>
            </a:br>
            <a:r>
              <a:rPr lang="x-none" dirty="0" smtClean="0"/>
              <a:t>the Electrical Engineering, University of Belgrade</a:t>
            </a:r>
            <a:endParaRPr lang="en-US" dirty="0"/>
          </a:p>
        </p:txBody>
      </p:sp>
      <p:sp>
        <p:nvSpPr>
          <p:cNvPr id="2" name="Title 1"/>
          <p:cNvSpPr>
            <a:spLocks noGrp="1"/>
          </p:cNvSpPr>
          <p:nvPr>
            <p:ph type="ctrTitle"/>
          </p:nvPr>
        </p:nvSpPr>
        <p:spPr/>
        <p:txBody>
          <a:bodyPr>
            <a:normAutofit/>
          </a:bodyPr>
          <a:lstStyle/>
          <a:p>
            <a:r>
              <a:rPr lang="x-none" sz="3600" dirty="0" smtClean="0"/>
              <a:t>Novel System Architectures for Semantic Based </a:t>
            </a:r>
            <a:br>
              <a:rPr lang="x-none" sz="3600" dirty="0" smtClean="0"/>
            </a:br>
            <a:r>
              <a:rPr lang="x-none" sz="3600" dirty="0" smtClean="0"/>
              <a:t>Sensor Networks Integraion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Rule Based Data Transformation Approaches</a:t>
            </a:r>
            <a:endParaRPr lang="en-US" dirty="0"/>
          </a:p>
        </p:txBody>
      </p:sp>
      <p:sp>
        <p:nvSpPr>
          <p:cNvPr id="3" name="Content Placeholder 2"/>
          <p:cNvSpPr>
            <a:spLocks noGrp="1"/>
          </p:cNvSpPr>
          <p:nvPr>
            <p:ph sz="quarter" idx="1"/>
          </p:nvPr>
        </p:nvSpPr>
        <p:spPr>
          <a:xfrm>
            <a:off x="301752" y="1527048"/>
            <a:ext cx="8842248" cy="4873752"/>
          </a:xfrm>
        </p:spPr>
        <p:txBody>
          <a:bodyPr>
            <a:normAutofit fontScale="92500" lnSpcReduction="20000"/>
          </a:bodyPr>
          <a:lstStyle/>
          <a:p>
            <a:r>
              <a:rPr lang="en-US" dirty="0" smtClean="0"/>
              <a:t>Basic Characteristics:</a:t>
            </a:r>
          </a:p>
          <a:p>
            <a:pPr lvl="1"/>
            <a:r>
              <a:rPr lang="en-US" dirty="0" smtClean="0"/>
              <a:t>Mapping functions are based on the relationships between </a:t>
            </a:r>
            <a:br>
              <a:rPr lang="en-US" dirty="0" smtClean="0"/>
            </a:br>
            <a:r>
              <a:rPr lang="en-US" dirty="0" smtClean="0"/>
              <a:t>the concepts captured in the ontological representation of </a:t>
            </a:r>
            <a:br>
              <a:rPr lang="en-US" dirty="0" smtClean="0"/>
            </a:br>
            <a:r>
              <a:rPr lang="en-US" dirty="0" smtClean="0"/>
              <a:t>the domain model and sensor data observations and measurements</a:t>
            </a:r>
          </a:p>
          <a:p>
            <a:pPr lvl="1"/>
            <a:r>
              <a:rPr lang="en-US" dirty="0" smtClean="0"/>
              <a:t>Data are transformed from lower level formats to</a:t>
            </a:r>
            <a:br>
              <a:rPr lang="en-US" dirty="0" smtClean="0"/>
            </a:br>
            <a:r>
              <a:rPr lang="en-US" dirty="0" smtClean="0"/>
              <a:t>semantic-based representations that enable </a:t>
            </a:r>
            <a:br>
              <a:rPr lang="en-US" dirty="0" smtClean="0"/>
            </a:br>
            <a:r>
              <a:rPr lang="en-US" dirty="0" smtClean="0"/>
              <a:t>semantic search over available data and </a:t>
            </a:r>
            <a:r>
              <a:rPr lang="en-US" dirty="0" smtClean="0"/>
              <a:t/>
            </a:r>
            <a:br>
              <a:rPr lang="en-US" dirty="0" smtClean="0"/>
            </a:br>
            <a:r>
              <a:rPr lang="en-US" dirty="0" smtClean="0"/>
              <a:t>applying </a:t>
            </a:r>
            <a:r>
              <a:rPr lang="en-US" dirty="0" smtClean="0"/>
              <a:t>of reasoning algorithms</a:t>
            </a:r>
          </a:p>
          <a:p>
            <a:r>
              <a:rPr lang="en-US" dirty="0" smtClean="0"/>
              <a:t>Challenges:</a:t>
            </a:r>
          </a:p>
          <a:p>
            <a:pPr lvl="1"/>
            <a:r>
              <a:rPr lang="en-US" dirty="0" smtClean="0"/>
              <a:t>An appropriate information model should be designed in order to</a:t>
            </a:r>
            <a:br>
              <a:rPr lang="en-US" dirty="0" smtClean="0"/>
            </a:br>
            <a:r>
              <a:rPr lang="en-US" dirty="0" smtClean="0"/>
              <a:t>cover various application domains and sensor devices</a:t>
            </a:r>
          </a:p>
          <a:p>
            <a:r>
              <a:rPr lang="en-US" dirty="0" smtClean="0"/>
              <a:t>Semantic Based Solutions</a:t>
            </a:r>
          </a:p>
          <a:p>
            <a:pPr lvl="1"/>
            <a:r>
              <a:rPr lang="en-US" dirty="0" smtClean="0"/>
              <a:t>Semantic Based Data Fusion by University of Toronto in 2007</a:t>
            </a:r>
          </a:p>
          <a:p>
            <a:pPr lvl="1"/>
            <a:r>
              <a:rPr lang="en-US" dirty="0" smtClean="0"/>
              <a:t>Data Transformation by Mapping Rules by National Technical University of Athens in 2008 </a:t>
            </a:r>
          </a:p>
          <a:p>
            <a:pPr lvl="1"/>
            <a:r>
              <a:rPr lang="en-US" dirty="0" smtClean="0"/>
              <a:t>SWASN by Ericsson in 2008</a:t>
            </a:r>
          </a:p>
          <a:p>
            <a:pPr lvl="1"/>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Agent Based Systems</a:t>
            </a:r>
            <a:endParaRPr lang="en-US" dirty="0"/>
          </a:p>
        </p:txBody>
      </p:sp>
      <p:sp>
        <p:nvSpPr>
          <p:cNvPr id="3" name="Content Placeholder 2"/>
          <p:cNvSpPr>
            <a:spLocks noGrp="1"/>
          </p:cNvSpPr>
          <p:nvPr>
            <p:ph sz="quarter" idx="1"/>
          </p:nvPr>
        </p:nvSpPr>
        <p:spPr>
          <a:xfrm>
            <a:off x="301752" y="1527048"/>
            <a:ext cx="8503920" cy="4873752"/>
          </a:xfrm>
        </p:spPr>
        <p:txBody>
          <a:bodyPr>
            <a:normAutofit lnSpcReduction="10000"/>
          </a:bodyPr>
          <a:lstStyle/>
          <a:p>
            <a:r>
              <a:rPr lang="en-US" dirty="0" smtClean="0"/>
              <a:t>Basic Characteristics:</a:t>
            </a:r>
          </a:p>
          <a:p>
            <a:pPr lvl="1"/>
            <a:r>
              <a:rPr lang="en-US" dirty="0" smtClean="0"/>
              <a:t>There are several types of agents, </a:t>
            </a:r>
            <a:br>
              <a:rPr lang="en-US" dirty="0" smtClean="0"/>
            </a:br>
            <a:r>
              <a:rPr lang="en-US" dirty="0" smtClean="0"/>
              <a:t>software components capable of performing specific tasks, which collaboratively achieve desired functionalities</a:t>
            </a:r>
          </a:p>
          <a:p>
            <a:pPr lvl="1"/>
            <a:r>
              <a:rPr lang="en-US" dirty="0" smtClean="0"/>
              <a:t>Typically, agents belong to one of several layers depending on the type of functionalities they are responsible for</a:t>
            </a:r>
          </a:p>
          <a:p>
            <a:pPr lvl="1"/>
            <a:r>
              <a:rPr lang="en-US" dirty="0" smtClean="0"/>
              <a:t>Agents from upper layers employ agents from lower layers</a:t>
            </a:r>
          </a:p>
          <a:p>
            <a:r>
              <a:rPr lang="en-US" dirty="0" smtClean="0"/>
              <a:t>Challenges</a:t>
            </a:r>
          </a:p>
          <a:p>
            <a:pPr lvl="1"/>
            <a:r>
              <a:rPr lang="en-US" dirty="0" smtClean="0"/>
              <a:t>How to model agent processing capabilities and </a:t>
            </a:r>
            <a:br>
              <a:rPr lang="en-US" dirty="0" smtClean="0"/>
            </a:br>
            <a:r>
              <a:rPr lang="en-US" dirty="0" smtClean="0"/>
              <a:t>internal data formats</a:t>
            </a:r>
          </a:p>
          <a:p>
            <a:r>
              <a:rPr lang="en-US" dirty="0" smtClean="0"/>
              <a:t>Non-Semantic Solutions</a:t>
            </a:r>
          </a:p>
          <a:p>
            <a:pPr lvl="1"/>
            <a:r>
              <a:rPr lang="en-US" dirty="0" err="1" smtClean="0"/>
              <a:t>IrisNet</a:t>
            </a:r>
            <a:r>
              <a:rPr lang="en-US" dirty="0" smtClean="0"/>
              <a:t> by Intel and Carnegie Mellon University in 2003</a:t>
            </a:r>
          </a:p>
          <a:p>
            <a:pPr lvl="1"/>
            <a:r>
              <a:rPr lang="en-US" dirty="0" smtClean="0"/>
              <a:t>SWAP, by ICT for Earth Observation Research Group in 2006</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a:t>
            </a:r>
            <a:endParaRPr lang="en-US" dirty="0"/>
          </a:p>
        </p:txBody>
      </p:sp>
      <p:sp>
        <p:nvSpPr>
          <p:cNvPr id="3" name="Content Placeholder 2"/>
          <p:cNvSpPr>
            <a:spLocks noGrp="1"/>
          </p:cNvSpPr>
          <p:nvPr>
            <p:ph sz="quarter" idx="1"/>
          </p:nvPr>
        </p:nvSpPr>
        <p:spPr>
          <a:xfrm>
            <a:off x="301752" y="1527048"/>
            <a:ext cx="8503920" cy="4949952"/>
          </a:xfrm>
        </p:spPr>
        <p:txBody>
          <a:bodyPr>
            <a:normAutofit fontScale="92500" lnSpcReduction="10000"/>
          </a:bodyPr>
          <a:lstStyle/>
          <a:p>
            <a:r>
              <a:rPr lang="en-US" b="1" dirty="0" smtClean="0"/>
              <a:t>Scalability: </a:t>
            </a:r>
            <a:r>
              <a:rPr lang="en-US" dirty="0" smtClean="0"/>
              <a:t>The most scalable approach is </a:t>
            </a:r>
            <a:br>
              <a:rPr lang="en-US" dirty="0" smtClean="0"/>
            </a:br>
            <a:r>
              <a:rPr lang="en-US" dirty="0" smtClean="0"/>
              <a:t>directory based approach used in </a:t>
            </a:r>
            <a:br>
              <a:rPr lang="en-US" dirty="0" smtClean="0"/>
            </a:br>
            <a:r>
              <a:rPr lang="en-US" dirty="0" smtClean="0"/>
              <a:t>sensor virtualization architectures</a:t>
            </a:r>
          </a:p>
          <a:p>
            <a:r>
              <a:rPr lang="en-US" b="1" dirty="0" smtClean="0"/>
              <a:t>Users’ flexibility</a:t>
            </a:r>
            <a:r>
              <a:rPr lang="en-US" dirty="0" smtClean="0"/>
              <a:t>: Most comfortable approaches</a:t>
            </a:r>
            <a:br>
              <a:rPr lang="en-US" dirty="0" smtClean="0"/>
            </a:br>
            <a:r>
              <a:rPr lang="en-US" dirty="0" smtClean="0"/>
              <a:t>from users’ perspective are </a:t>
            </a:r>
            <a:br>
              <a:rPr lang="en-US" dirty="0" smtClean="0"/>
            </a:br>
            <a:r>
              <a:rPr lang="en-US" dirty="0" smtClean="0"/>
              <a:t>service-composition architectures</a:t>
            </a:r>
          </a:p>
          <a:p>
            <a:r>
              <a:rPr lang="en-US" b="1" dirty="0" smtClean="0"/>
              <a:t>Information model</a:t>
            </a:r>
            <a:r>
              <a:rPr lang="en-US" dirty="0" smtClean="0"/>
              <a:t>: The most comprehensive information model has been proposed in </a:t>
            </a:r>
            <a:br>
              <a:rPr lang="en-US" dirty="0" smtClean="0"/>
            </a:br>
            <a:r>
              <a:rPr lang="en-US" dirty="0" smtClean="0"/>
              <a:t>large EU FP7 Projects Sensei, </a:t>
            </a:r>
            <a:r>
              <a:rPr lang="en-US" dirty="0" err="1" smtClean="0"/>
              <a:t>IoT</a:t>
            </a:r>
            <a:r>
              <a:rPr lang="en-US" dirty="0" smtClean="0"/>
              <a:t>, and SemSor4Grid based on the W3C’s SSN Ontology  </a:t>
            </a:r>
          </a:p>
          <a:p>
            <a:r>
              <a:rPr lang="en-US" b="1" dirty="0" smtClean="0"/>
              <a:t>Application interface</a:t>
            </a:r>
            <a:r>
              <a:rPr lang="en-US" dirty="0" smtClean="0"/>
              <a:t>: The REST interface is </a:t>
            </a:r>
            <a:br>
              <a:rPr lang="en-US" dirty="0" smtClean="0"/>
            </a:br>
            <a:r>
              <a:rPr lang="en-US" dirty="0" smtClean="0"/>
              <a:t>the most efficient application interface </a:t>
            </a:r>
            <a:br>
              <a:rPr lang="en-US" dirty="0" smtClean="0"/>
            </a:br>
            <a:r>
              <a:rPr lang="en-US" dirty="0" smtClean="0"/>
              <a:t>implemented in many solutions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Authors’ research efforts</a:t>
            </a:r>
            <a:endParaRPr lang="en-US" dirty="0"/>
          </a:p>
        </p:txBody>
      </p:sp>
      <p:sp>
        <p:nvSpPr>
          <p:cNvPr id="4" name="Content Placeholder 3"/>
          <p:cNvSpPr>
            <a:spLocks noGrp="1"/>
          </p:cNvSpPr>
          <p:nvPr>
            <p:ph sz="quarter" idx="1"/>
          </p:nvPr>
        </p:nvSpPr>
        <p:spPr>
          <a:xfrm>
            <a:off x="301752" y="1527048"/>
            <a:ext cx="8503920" cy="4797552"/>
          </a:xfrm>
        </p:spPr>
        <p:txBody>
          <a:bodyPr>
            <a:normAutofit fontScale="77500" lnSpcReduction="20000"/>
          </a:bodyPr>
          <a:lstStyle/>
          <a:p>
            <a:r>
              <a:rPr lang="en-US" sz="2800" dirty="0" smtClean="0"/>
              <a:t>Traditional RDBMS fail in supporting the management of</a:t>
            </a:r>
            <a:br>
              <a:rPr lang="en-US" sz="2800" dirty="0" smtClean="0"/>
            </a:br>
            <a:r>
              <a:rPr lang="en-US" sz="2800" dirty="0" smtClean="0"/>
              <a:t>high volume of sensor data provided by multiple data providers </a:t>
            </a:r>
            <a:br>
              <a:rPr lang="en-US" sz="2800" dirty="0" smtClean="0"/>
            </a:br>
            <a:r>
              <a:rPr lang="en-US" sz="2800" dirty="0" smtClean="0"/>
              <a:t>and huge number of Internet users</a:t>
            </a:r>
          </a:p>
          <a:p>
            <a:r>
              <a:rPr lang="en-US" sz="2800" dirty="0" err="1" smtClean="0"/>
              <a:t>NoSQL</a:t>
            </a:r>
            <a:r>
              <a:rPr lang="en-US" sz="2800" dirty="0" smtClean="0"/>
              <a:t> database systems offer high data availability </a:t>
            </a:r>
            <a:br>
              <a:rPr lang="en-US" sz="2800" dirty="0" smtClean="0"/>
            </a:br>
            <a:r>
              <a:rPr lang="en-US" sz="2800" dirty="0" smtClean="0"/>
              <a:t>while maintaining </a:t>
            </a:r>
            <a:r>
              <a:rPr lang="en-US" sz="2800" dirty="0" err="1" smtClean="0"/>
              <a:t>petabytes</a:t>
            </a:r>
            <a:r>
              <a:rPr lang="en-US" sz="2800" dirty="0" smtClean="0"/>
              <a:t> of data </a:t>
            </a:r>
            <a:br>
              <a:rPr lang="en-US" sz="2800" dirty="0" smtClean="0"/>
            </a:br>
            <a:r>
              <a:rPr lang="en-US" sz="2800" dirty="0" smtClean="0"/>
              <a:t>distributed over thousands of commodity machines </a:t>
            </a:r>
          </a:p>
          <a:p>
            <a:r>
              <a:rPr lang="en-US" sz="2800" dirty="0" smtClean="0"/>
              <a:t>Column stores are widely used for Internet scale applications by Google, </a:t>
            </a:r>
            <a:r>
              <a:rPr lang="en-US" sz="2800" dirty="0" err="1" smtClean="0"/>
              <a:t>Facebook</a:t>
            </a:r>
            <a:r>
              <a:rPr lang="en-US" sz="2800" dirty="0" smtClean="0"/>
              <a:t>, Twitter and others </a:t>
            </a:r>
          </a:p>
          <a:p>
            <a:r>
              <a:rPr lang="en-US" sz="2800" dirty="0" smtClean="0"/>
              <a:t>We have considered a column store distributed repository for </a:t>
            </a:r>
            <a:br>
              <a:rPr lang="en-US" sz="2800" dirty="0" smtClean="0"/>
            </a:br>
            <a:r>
              <a:rPr lang="en-US" sz="2800" dirty="0" smtClean="0"/>
              <a:t>keeping obtained sensor data represented through RDF, and  performing search over such data using appropriate indices</a:t>
            </a:r>
          </a:p>
          <a:p>
            <a:r>
              <a:rPr lang="en-US" sz="2800" dirty="0" smtClean="0"/>
              <a:t>This platform can be used for publishing Linked Sensor Data, following principles of Linked Data</a:t>
            </a:r>
          </a:p>
          <a:p>
            <a:r>
              <a:rPr lang="en-US" sz="2800" dirty="0" smtClean="0"/>
              <a:t>Our prototype is based on the </a:t>
            </a:r>
            <a:r>
              <a:rPr lang="en-US" sz="2800" dirty="0" err="1" smtClean="0"/>
              <a:t>HBase</a:t>
            </a:r>
            <a:r>
              <a:rPr lang="en-US" sz="2800" dirty="0" smtClean="0"/>
              <a:t> column store </a:t>
            </a:r>
            <a:br>
              <a:rPr lang="en-US" sz="2800" dirty="0" smtClean="0"/>
            </a:br>
            <a:r>
              <a:rPr lang="en-US" sz="2800" dirty="0" smtClean="0"/>
              <a:t>built on the top of the </a:t>
            </a:r>
            <a:r>
              <a:rPr lang="en-US" sz="2800" dirty="0" err="1" smtClean="0"/>
              <a:t>Hadoop</a:t>
            </a:r>
            <a:endParaRPr lang="en-US" sz="2800" dirty="0" smtClean="0"/>
          </a:p>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r>
              <a:rPr lang="en-US" smtClean="0"/>
              <a:t/>
            </a:r>
            <a:br>
              <a:rPr lang="en-US" smtClean="0"/>
            </a:br>
            <a:r>
              <a:rPr lang="en-US" smtClean="0"/>
              <a:t>/17</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of RDF sensor data to column store </a:t>
            </a:r>
            <a:endParaRPr lang="en-US" dirty="0"/>
          </a:p>
        </p:txBody>
      </p:sp>
      <p:sp>
        <p:nvSpPr>
          <p:cNvPr id="4" name="Content Placeholder 3"/>
          <p:cNvSpPr>
            <a:spLocks noGrp="1"/>
          </p:cNvSpPr>
          <p:nvPr>
            <p:ph sz="quarter" idx="1"/>
          </p:nvPr>
        </p:nvSpPr>
        <p:spPr>
          <a:xfrm>
            <a:off x="301752" y="1527048"/>
            <a:ext cx="8503920" cy="4873752"/>
          </a:xfrm>
        </p:spPr>
        <p:txBody>
          <a:bodyPr>
            <a:normAutofit fontScale="92500" lnSpcReduction="20000"/>
          </a:bodyPr>
          <a:lstStyle/>
          <a:p>
            <a:r>
              <a:rPr lang="en-US" dirty="0" smtClean="0"/>
              <a:t>In column stores, there is no strict schema for columns which can be dynamically added or removed </a:t>
            </a:r>
          </a:p>
          <a:p>
            <a:r>
              <a:rPr lang="en-US" dirty="0" smtClean="0"/>
              <a:t>Sensor data are represented as triples </a:t>
            </a:r>
            <a:r>
              <a:rPr lang="en-US" i="1" dirty="0" smtClean="0"/>
              <a:t>&lt;s, p, o&gt; </a:t>
            </a:r>
            <a:r>
              <a:rPr lang="en-US" dirty="0" smtClean="0"/>
              <a:t/>
            </a:r>
            <a:br>
              <a:rPr lang="en-US" dirty="0" smtClean="0"/>
            </a:br>
            <a:r>
              <a:rPr lang="en-US" dirty="0" smtClean="0"/>
              <a:t>using RDF</a:t>
            </a:r>
          </a:p>
          <a:p>
            <a:r>
              <a:rPr lang="en-US" dirty="0" smtClean="0"/>
              <a:t>How to support all triple search patterns ?</a:t>
            </a:r>
          </a:p>
          <a:p>
            <a:r>
              <a:rPr lang="en-US" dirty="0" smtClean="0"/>
              <a:t>Subject Centered Indexed Table: one subject per row with multiple predicates mapped as columns</a:t>
            </a:r>
          </a:p>
          <a:p>
            <a:r>
              <a:rPr lang="en-US" dirty="0" smtClean="0"/>
              <a:t>Predicate Index Table: </a:t>
            </a:r>
            <a:r>
              <a:rPr lang="en-US" i="1" dirty="0" smtClean="0"/>
              <a:t>&lt;</a:t>
            </a:r>
            <a:r>
              <a:rPr lang="en-US" i="1" dirty="0" err="1" smtClean="0"/>
              <a:t>po_s</a:t>
            </a:r>
            <a:r>
              <a:rPr lang="en-US" i="1" dirty="0" smtClean="0"/>
              <a:t>&gt; </a:t>
            </a:r>
            <a:r>
              <a:rPr lang="en-US" dirty="0" smtClean="0"/>
              <a:t>type of index, where </a:t>
            </a:r>
            <a:r>
              <a:rPr lang="en-US" i="1" dirty="0" err="1" smtClean="0"/>
              <a:t>predicate_object</a:t>
            </a:r>
            <a:r>
              <a:rPr lang="en-US" dirty="0" smtClean="0"/>
              <a:t> is a row key, </a:t>
            </a:r>
            <a:br>
              <a:rPr lang="en-US" dirty="0" smtClean="0"/>
            </a:br>
            <a:r>
              <a:rPr lang="en-US" dirty="0" smtClean="0"/>
              <a:t>and a subject as column key</a:t>
            </a:r>
          </a:p>
          <a:p>
            <a:r>
              <a:rPr lang="en-US" dirty="0" smtClean="0"/>
              <a:t>Separate table for keeping spatial data index</a:t>
            </a:r>
          </a:p>
          <a:p>
            <a:r>
              <a:rPr lang="en-US" dirty="0" smtClean="0"/>
              <a:t>Temporal information of sensor observations are coded as URI concatenation with the timestamp</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r>
              <a:rPr lang="en-US" smtClean="0"/>
              <a:t/>
            </a:r>
            <a:br>
              <a:rPr lang="en-US" smtClean="0"/>
            </a:br>
            <a:r>
              <a:rPr lang="en-US" smtClean="0"/>
              <a:t>/17</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Architecture based on the column store</a:t>
            </a:r>
            <a:endParaRPr lang="en-US" dirty="0"/>
          </a:p>
        </p:txBody>
      </p:sp>
      <p:sp>
        <p:nvSpPr>
          <p:cNvPr id="3" name="Content Placeholder 2"/>
          <p:cNvSpPr>
            <a:spLocks noGrp="1"/>
          </p:cNvSpPr>
          <p:nvPr>
            <p:ph sz="quarter" idx="1"/>
          </p:nvPr>
        </p:nvSpPr>
        <p:spPr>
          <a:xfrm>
            <a:off x="152400" y="1527048"/>
            <a:ext cx="5105400" cy="4797552"/>
          </a:xfrm>
        </p:spPr>
        <p:txBody>
          <a:bodyPr>
            <a:normAutofit lnSpcReduction="10000"/>
          </a:bodyPr>
          <a:lstStyle/>
          <a:p>
            <a:r>
              <a:rPr lang="en-US" dirty="0" smtClean="0"/>
              <a:t>Ability of applying distributed multiple processing on </a:t>
            </a:r>
            <a:br>
              <a:rPr lang="en-US" dirty="0" smtClean="0"/>
            </a:br>
            <a:r>
              <a:rPr lang="en-US" dirty="0" smtClean="0"/>
              <a:t>sensor data using </a:t>
            </a:r>
            <a:r>
              <a:rPr lang="en-US" dirty="0" err="1" smtClean="0"/>
              <a:t>MapReduce</a:t>
            </a:r>
            <a:endParaRPr lang="en-US" dirty="0" smtClean="0"/>
          </a:p>
          <a:p>
            <a:r>
              <a:rPr lang="en-US" dirty="0" smtClean="0"/>
              <a:t>Users are able to subscribe on either the data from the sensor data source or to complex data streams published by processing elements</a:t>
            </a:r>
          </a:p>
          <a:p>
            <a:r>
              <a:rPr lang="en-US" dirty="0" smtClean="0"/>
              <a:t>Spatial-temporal search is improved using separate index structures </a:t>
            </a:r>
            <a:endParaRPr lang="en-US" dirty="0"/>
          </a:p>
        </p:txBody>
      </p:sp>
      <p:sp>
        <p:nvSpPr>
          <p:cNvPr id="727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2705" name="Object 1"/>
          <p:cNvGraphicFramePr>
            <a:graphicFrameLocks noChangeAspect="1"/>
          </p:cNvGraphicFramePr>
          <p:nvPr/>
        </p:nvGraphicFramePr>
        <p:xfrm>
          <a:off x="5105400" y="1828800"/>
          <a:ext cx="3733800" cy="4616810"/>
        </p:xfrm>
        <a:graphic>
          <a:graphicData uri="http://schemas.openxmlformats.org/presentationml/2006/ole">
            <p:oleObj spid="_x0000_s72705" name="Visio" r:id="rId3" imgW="6027987" imgH="6106565" progId="Visio.Drawing.11">
              <p:embed/>
            </p:oleObj>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15</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Sensor Web Applications</a:t>
            </a:r>
            <a:endParaRPr lang="en-US" dirty="0"/>
          </a:p>
        </p:txBody>
      </p:sp>
      <p:sp>
        <p:nvSpPr>
          <p:cNvPr id="4" name="Content Placeholder 3"/>
          <p:cNvSpPr>
            <a:spLocks noGrp="1"/>
          </p:cNvSpPr>
          <p:nvPr>
            <p:ph sz="quarter" idx="1"/>
          </p:nvPr>
        </p:nvSpPr>
        <p:spPr/>
        <p:txBody>
          <a:bodyPr/>
          <a:lstStyle/>
          <a:p>
            <a:r>
              <a:rPr lang="en-US" dirty="0" smtClean="0"/>
              <a:t>Public District Heating Monitoring System</a:t>
            </a:r>
          </a:p>
          <a:p>
            <a:r>
              <a:rPr lang="en-US" dirty="0" smtClean="0"/>
              <a:t>Semantic sensor data search</a:t>
            </a:r>
            <a:endParaRPr lang="en-US" dirty="0"/>
          </a:p>
        </p:txBody>
      </p:sp>
      <p:pic>
        <p:nvPicPr>
          <p:cNvPr id="6" name="Picture 9" descr="C:\Documents and Settings\zbabovic\Desktop\Inovacioni projekat 2009\Prezentacija\slike novo\editorGoogle.JPG"/>
          <p:cNvPicPr>
            <a:picLocks noChangeAspect="1" noChangeArrowheads="1"/>
          </p:cNvPicPr>
          <p:nvPr/>
        </p:nvPicPr>
        <p:blipFill>
          <a:blip r:embed="rId2"/>
          <a:srcRect/>
          <a:stretch>
            <a:fillRect/>
          </a:stretch>
        </p:blipFill>
        <p:spPr bwMode="auto">
          <a:xfrm>
            <a:off x="4572000" y="3581400"/>
            <a:ext cx="4010025" cy="2522538"/>
          </a:xfrm>
          <a:prstGeom prst="rect">
            <a:avLst/>
          </a:prstGeom>
          <a:noFill/>
          <a:ln w="9525">
            <a:noFill/>
            <a:miter lim="800000"/>
            <a:headEnd/>
            <a:tailEnd/>
          </a:ln>
        </p:spPr>
      </p:pic>
      <p:pic>
        <p:nvPicPr>
          <p:cNvPr id="7" name="Picture 10" descr="C:\Documents and Settings\Zoki\My Documents\My Pictures\pcg_scr1.JPG"/>
          <p:cNvPicPr>
            <a:picLocks noChangeAspect="1" noChangeArrowheads="1"/>
          </p:cNvPicPr>
          <p:nvPr/>
        </p:nvPicPr>
        <p:blipFill>
          <a:blip r:embed="rId3"/>
          <a:srcRect/>
          <a:stretch>
            <a:fillRect/>
          </a:stretch>
        </p:blipFill>
        <p:spPr bwMode="auto">
          <a:xfrm>
            <a:off x="381000" y="3581400"/>
            <a:ext cx="4114800" cy="2590800"/>
          </a:xfrm>
          <a:prstGeom prst="rect">
            <a:avLst/>
          </a:prstGeom>
          <a:noFill/>
          <a:ln w="9525">
            <a:noFill/>
            <a:miter lim="800000"/>
            <a:headEnd/>
            <a:tailEnd/>
          </a:ln>
        </p:spPr>
      </p:pic>
      <p:sp>
        <p:nvSpPr>
          <p:cNvPr id="8" name="Slide Number Placeholder 7"/>
          <p:cNvSpPr>
            <a:spLocks noGrp="1"/>
          </p:cNvSpPr>
          <p:nvPr>
            <p:ph type="sldNum" sz="quarter" idx="12"/>
          </p:nvPr>
        </p:nvSpPr>
        <p:spPr/>
        <p:txBody>
          <a:bodyPr/>
          <a:lstStyle/>
          <a:p>
            <a:fld id="{B6F15528-21DE-4FAA-801E-634DDDAF4B2B}" type="slidenum">
              <a:rPr lang="en-US" smtClean="0"/>
              <a:pPr/>
              <a:t>16</a:t>
            </a:fld>
            <a:r>
              <a:rPr lang="en-US" smtClean="0"/>
              <a:t/>
            </a:r>
            <a:br>
              <a:rPr lang="en-US" smtClean="0"/>
            </a:br>
            <a:r>
              <a:rPr lang="en-US" smtClean="0"/>
              <a:t>/17</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research directions</a:t>
            </a:r>
            <a:endParaRPr lang="en-US" dirty="0"/>
          </a:p>
        </p:txBody>
      </p:sp>
      <p:sp>
        <p:nvSpPr>
          <p:cNvPr id="3" name="Content Placeholder 2"/>
          <p:cNvSpPr>
            <a:spLocks noGrp="1"/>
          </p:cNvSpPr>
          <p:nvPr>
            <p:ph sz="quarter" idx="1"/>
          </p:nvPr>
        </p:nvSpPr>
        <p:spPr>
          <a:xfrm>
            <a:off x="301752" y="1527048"/>
            <a:ext cx="8842248" cy="4949952"/>
          </a:xfrm>
        </p:spPr>
        <p:txBody>
          <a:bodyPr>
            <a:normAutofit/>
          </a:bodyPr>
          <a:lstStyle/>
          <a:p>
            <a:r>
              <a:rPr lang="en-US" dirty="0" smtClean="0"/>
              <a:t>Publications of sensor data as </a:t>
            </a:r>
            <a:br>
              <a:rPr lang="en-US" dirty="0" smtClean="0"/>
            </a:br>
            <a:r>
              <a:rPr lang="en-US" dirty="0" smtClean="0"/>
              <a:t>linked resources using XLINK mechanism</a:t>
            </a:r>
          </a:p>
          <a:p>
            <a:r>
              <a:rPr lang="en-US" dirty="0" smtClean="0"/>
              <a:t>Some researchers investigate extensions of </a:t>
            </a:r>
            <a:br>
              <a:rPr lang="en-US" dirty="0" smtClean="0"/>
            </a:br>
            <a:r>
              <a:rPr lang="en-US" dirty="0" smtClean="0"/>
              <a:t>available semantic query languages</a:t>
            </a:r>
          </a:p>
          <a:p>
            <a:r>
              <a:rPr lang="en-US" dirty="0" smtClean="0"/>
              <a:t>Creation of a flexible information model that </a:t>
            </a:r>
            <a:br>
              <a:rPr lang="en-US" dirty="0" smtClean="0"/>
            </a:br>
            <a:r>
              <a:rPr lang="en-US" dirty="0" smtClean="0"/>
              <a:t>will satisfy needs of many sensor application scenarios</a:t>
            </a:r>
          </a:p>
          <a:p>
            <a:r>
              <a:rPr lang="en-US" dirty="0" smtClean="0"/>
              <a:t>Investigation of efficient distributed structures suitable for managing spatial-temporal characteristic of </a:t>
            </a:r>
            <a:br>
              <a:rPr lang="en-US" dirty="0" smtClean="0"/>
            </a:br>
            <a:r>
              <a:rPr lang="en-US" dirty="0" smtClean="0"/>
              <a:t>huge sensor data volume</a:t>
            </a:r>
          </a:p>
          <a:p>
            <a:r>
              <a:rPr lang="en-US" dirty="0" smtClean="0"/>
              <a:t>Data mining and processing of Big Sensor Data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dirty="0" smtClean="0"/>
              <a:t>Introduction</a:t>
            </a:r>
            <a:endParaRPr lang="en-US" dirty="0"/>
          </a:p>
        </p:txBody>
      </p:sp>
      <p:sp>
        <p:nvSpPr>
          <p:cNvPr id="3" name="Content Placeholder 2"/>
          <p:cNvSpPr>
            <a:spLocks noGrp="1"/>
          </p:cNvSpPr>
          <p:nvPr>
            <p:ph sz="quarter" idx="1"/>
          </p:nvPr>
        </p:nvSpPr>
        <p:spPr>
          <a:xfrm>
            <a:off x="301752" y="1527048"/>
            <a:ext cx="8503920" cy="4797552"/>
          </a:xfrm>
        </p:spPr>
        <p:txBody>
          <a:bodyPr>
            <a:normAutofit fontScale="92500" lnSpcReduction="10000"/>
          </a:bodyPr>
          <a:lstStyle/>
          <a:p>
            <a:r>
              <a:rPr lang="x-none" dirty="0" smtClean="0"/>
              <a:t>The progress in the sensing and wireless technology implies proliferation and deployment of </a:t>
            </a:r>
            <a:r>
              <a:rPr lang="en-US" dirty="0" smtClean="0"/>
              <a:t/>
            </a:r>
            <a:br>
              <a:rPr lang="en-US" dirty="0" smtClean="0"/>
            </a:br>
            <a:r>
              <a:rPr lang="x-none" dirty="0" smtClean="0"/>
              <a:t>various sensor nodes devices </a:t>
            </a:r>
          </a:p>
          <a:p>
            <a:r>
              <a:rPr lang="x-none" dirty="0" smtClean="0"/>
              <a:t>Sensor </a:t>
            </a:r>
            <a:r>
              <a:rPr lang="x-none" smtClean="0"/>
              <a:t>Web –</a:t>
            </a:r>
            <a:r>
              <a:rPr lang="en-US" dirty="0" smtClean="0"/>
              <a:t> the</a:t>
            </a:r>
            <a:r>
              <a:rPr lang="x-none" smtClean="0"/>
              <a:t> </a:t>
            </a:r>
            <a:r>
              <a:rPr lang="x-none" dirty="0" smtClean="0"/>
              <a:t>vision </a:t>
            </a:r>
            <a:r>
              <a:rPr lang="x-none" smtClean="0"/>
              <a:t>of </a:t>
            </a:r>
            <a:r>
              <a:rPr lang="en-US" dirty="0" smtClean="0"/>
              <a:t/>
            </a:r>
            <a:br>
              <a:rPr lang="en-US" dirty="0" smtClean="0"/>
            </a:br>
            <a:r>
              <a:rPr lang="x-none" smtClean="0"/>
              <a:t>heterogeneous sensor networks</a:t>
            </a:r>
            <a:r>
              <a:rPr lang="en-US" dirty="0" smtClean="0"/>
              <a:t> integration</a:t>
            </a:r>
            <a:r>
              <a:rPr lang="x-none" smtClean="0"/>
              <a:t> </a:t>
            </a:r>
            <a:r>
              <a:rPr lang="x-none" dirty="0" smtClean="0"/>
              <a:t>on the Web</a:t>
            </a:r>
          </a:p>
          <a:p>
            <a:r>
              <a:rPr lang="x-none" dirty="0" smtClean="0"/>
              <a:t>Semantic Based Integration – </a:t>
            </a:r>
            <a:r>
              <a:rPr lang="en-US" dirty="0" smtClean="0"/>
              <a:t/>
            </a:r>
            <a:br>
              <a:rPr lang="en-US" dirty="0" smtClean="0"/>
            </a:br>
            <a:r>
              <a:rPr lang="x-none" dirty="0" smtClean="0"/>
              <a:t>Ability of independent systems to </a:t>
            </a:r>
            <a:r>
              <a:rPr lang="en-US" dirty="0" smtClean="0"/>
              <a:t/>
            </a:r>
            <a:br>
              <a:rPr lang="en-US" dirty="0" smtClean="0"/>
            </a:br>
            <a:r>
              <a:rPr lang="x-none" dirty="0" smtClean="0"/>
              <a:t>exchange, understand, interpret, and process data </a:t>
            </a:r>
            <a:r>
              <a:rPr lang="en-US" dirty="0" smtClean="0"/>
              <a:t/>
            </a:r>
            <a:br>
              <a:rPr lang="en-US" dirty="0" smtClean="0"/>
            </a:br>
            <a:r>
              <a:rPr lang="x-none" dirty="0" smtClean="0"/>
              <a:t>produced by </a:t>
            </a:r>
            <a:r>
              <a:rPr lang="x-none" smtClean="0"/>
              <a:t>other systems</a:t>
            </a:r>
            <a:r>
              <a:rPr lang="en-US" dirty="0" smtClean="0"/>
              <a:t> based on semantic data</a:t>
            </a:r>
            <a:endParaRPr lang="x-none" dirty="0" smtClean="0"/>
          </a:p>
          <a:p>
            <a:r>
              <a:rPr lang="x-none" dirty="0" smtClean="0"/>
              <a:t> Semantic Sensor Web is a platform </a:t>
            </a:r>
            <a:r>
              <a:rPr lang="x-none" smtClean="0"/>
              <a:t>that </a:t>
            </a:r>
            <a:r>
              <a:rPr lang="en-US" dirty="0" smtClean="0"/>
              <a:t/>
            </a:r>
            <a:br>
              <a:rPr lang="en-US" dirty="0" smtClean="0"/>
            </a:br>
            <a:r>
              <a:rPr lang="x-none" smtClean="0"/>
              <a:t>enables </a:t>
            </a:r>
            <a:r>
              <a:rPr lang="x-none" dirty="0" smtClean="0"/>
              <a:t>possibility for providing more complex services </a:t>
            </a:r>
            <a:r>
              <a:rPr lang="x-none" smtClean="0"/>
              <a:t>by sup</a:t>
            </a:r>
            <a:r>
              <a:rPr lang="en-US" dirty="0" smtClean="0"/>
              <a:t>p</a:t>
            </a:r>
            <a:r>
              <a:rPr lang="x-none" smtClean="0"/>
              <a:t>lying </a:t>
            </a:r>
            <a:r>
              <a:rPr lang="x-none" dirty="0" smtClean="0"/>
              <a:t>context-related </a:t>
            </a:r>
            <a:r>
              <a:rPr lang="x-none" smtClean="0"/>
              <a:t>information </a:t>
            </a:r>
            <a:r>
              <a:rPr lang="en-US" dirty="0" smtClean="0"/>
              <a:t/>
            </a:r>
            <a:br>
              <a:rPr lang="en-US" dirty="0" smtClean="0"/>
            </a:br>
            <a:r>
              <a:rPr lang="x-none" smtClean="0"/>
              <a:t>with the </a:t>
            </a:r>
            <a:r>
              <a:rPr lang="x-none" dirty="0" smtClean="0"/>
              <a:t>raw sensor data</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x-none" smtClean="0"/>
              <a:t>Challenges of </a:t>
            </a:r>
            <a:r>
              <a:rPr lang="en-US" dirty="0" smtClean="0"/>
              <a:t>S</a:t>
            </a:r>
            <a:r>
              <a:rPr lang="x-none" smtClean="0"/>
              <a:t>ensor </a:t>
            </a:r>
            <a:r>
              <a:rPr lang="en-US" dirty="0" smtClean="0"/>
              <a:t>N</a:t>
            </a:r>
            <a:r>
              <a:rPr lang="x-none" smtClean="0"/>
              <a:t>etworks</a:t>
            </a:r>
            <a:r>
              <a:rPr lang="en-US" dirty="0" smtClean="0"/>
              <a:t> Integration</a:t>
            </a:r>
            <a:endParaRPr lang="en-US" dirty="0"/>
          </a:p>
        </p:txBody>
      </p:sp>
      <p:sp>
        <p:nvSpPr>
          <p:cNvPr id="3" name="Content Placeholder 2"/>
          <p:cNvSpPr>
            <a:spLocks noGrp="1"/>
          </p:cNvSpPr>
          <p:nvPr>
            <p:ph sz="quarter" idx="1"/>
          </p:nvPr>
        </p:nvSpPr>
        <p:spPr>
          <a:xfrm>
            <a:off x="301752" y="1527048"/>
            <a:ext cx="8503920" cy="4797552"/>
          </a:xfrm>
        </p:spPr>
        <p:txBody>
          <a:bodyPr>
            <a:normAutofit fontScale="70000" lnSpcReduction="20000"/>
          </a:bodyPr>
          <a:lstStyle/>
          <a:p>
            <a:r>
              <a:rPr lang="x-none" smtClean="0"/>
              <a:t>Basic </a:t>
            </a:r>
            <a:r>
              <a:rPr lang="x-none" dirty="0" smtClean="0"/>
              <a:t>organization</a:t>
            </a:r>
          </a:p>
          <a:p>
            <a:r>
              <a:rPr lang="x-none" dirty="0" smtClean="0"/>
              <a:t>Scalability</a:t>
            </a:r>
          </a:p>
          <a:p>
            <a:r>
              <a:rPr lang="x-none" dirty="0" smtClean="0"/>
              <a:t>Sensor data sources heterogenity</a:t>
            </a:r>
          </a:p>
          <a:p>
            <a:r>
              <a:rPr lang="x-none" dirty="0" smtClean="0"/>
              <a:t>Flexibility of supported sensor networks</a:t>
            </a:r>
          </a:p>
          <a:p>
            <a:r>
              <a:rPr lang="x-none" dirty="0" smtClean="0"/>
              <a:t>SN capability awareness</a:t>
            </a:r>
          </a:p>
          <a:p>
            <a:r>
              <a:rPr lang="x-none" dirty="0" smtClean="0"/>
              <a:t>SN management and actuation functions</a:t>
            </a:r>
          </a:p>
          <a:p>
            <a:r>
              <a:rPr lang="x-none" dirty="0" smtClean="0"/>
              <a:t>Ontologies and l</a:t>
            </a:r>
            <a:r>
              <a:rPr lang="en-US" dirty="0" smtClean="0"/>
              <a:t>e</a:t>
            </a:r>
            <a:r>
              <a:rPr lang="x-none" dirty="0" smtClean="0"/>
              <a:t>vel of applied semantics</a:t>
            </a:r>
          </a:p>
          <a:p>
            <a:r>
              <a:rPr lang="x-none" dirty="0" smtClean="0"/>
              <a:t>The data representation model</a:t>
            </a:r>
          </a:p>
          <a:p>
            <a:r>
              <a:rPr lang="x-none" dirty="0" smtClean="0"/>
              <a:t>Query language</a:t>
            </a:r>
          </a:p>
          <a:p>
            <a:r>
              <a:rPr lang="x-none" dirty="0" smtClean="0"/>
              <a:t>Knowledge inference</a:t>
            </a:r>
          </a:p>
          <a:p>
            <a:r>
              <a:rPr lang="x-none" dirty="0" smtClean="0"/>
              <a:t>Application/Service interface and data format</a:t>
            </a:r>
          </a:p>
          <a:p>
            <a:r>
              <a:rPr lang="x-none" dirty="0" smtClean="0"/>
              <a:t>Service discovery</a:t>
            </a:r>
          </a:p>
          <a:p>
            <a:r>
              <a:rPr lang="x-none" dirty="0" smtClean="0"/>
              <a:t>Service composition</a:t>
            </a:r>
          </a:p>
          <a:p>
            <a:r>
              <a:rPr lang="x-none" dirty="0" smtClean="0"/>
              <a:t>Quality of service and information</a:t>
            </a:r>
          </a:p>
          <a:p>
            <a:r>
              <a:rPr lang="x-none" dirty="0" smtClean="0"/>
              <a:t>Security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x-none" smtClean="0"/>
              <a:t>Clasiffication Criteria</a:t>
            </a:r>
            <a:r>
              <a:rPr lang="en-US" dirty="0" smtClean="0"/>
              <a:t> for Existing Approaches</a:t>
            </a:r>
            <a:endParaRPr lang="en-US" dirty="0"/>
          </a:p>
        </p:txBody>
      </p:sp>
      <p:sp>
        <p:nvSpPr>
          <p:cNvPr id="3" name="Content Placeholder 2"/>
          <p:cNvSpPr>
            <a:spLocks noGrp="1"/>
          </p:cNvSpPr>
          <p:nvPr>
            <p:ph sz="quarter" idx="1"/>
          </p:nvPr>
        </p:nvSpPr>
        <p:spPr>
          <a:xfrm>
            <a:off x="301752" y="1527048"/>
            <a:ext cx="8503920" cy="4873752"/>
          </a:xfrm>
        </p:spPr>
        <p:txBody>
          <a:bodyPr>
            <a:normAutofit lnSpcReduction="10000"/>
          </a:bodyPr>
          <a:lstStyle/>
          <a:p>
            <a:r>
              <a:rPr lang="x-none" dirty="0" smtClean="0"/>
              <a:t>T</a:t>
            </a:r>
            <a:r>
              <a:rPr lang="en-US" dirty="0" err="1" smtClean="0"/>
              <a:t>wo</a:t>
            </a:r>
            <a:r>
              <a:rPr lang="en-US" dirty="0" smtClean="0"/>
              <a:t> main available </a:t>
            </a:r>
            <a:r>
              <a:rPr lang="x-none" smtClean="0"/>
              <a:t>approach</a:t>
            </a:r>
            <a:r>
              <a:rPr lang="en-US" dirty="0" err="1" smtClean="0"/>
              <a:t>es</a:t>
            </a:r>
            <a:r>
              <a:rPr lang="en-US" dirty="0" smtClean="0"/>
              <a:t>:</a:t>
            </a:r>
          </a:p>
          <a:p>
            <a:pPr lvl="1"/>
            <a:r>
              <a:rPr lang="en-US" dirty="0" smtClean="0"/>
              <a:t>Bottom-up – Sensor Networks Oriented Approaches</a:t>
            </a:r>
          </a:p>
          <a:p>
            <a:pPr lvl="1"/>
            <a:r>
              <a:rPr lang="en-US" dirty="0" smtClean="0"/>
              <a:t>Top-down</a:t>
            </a:r>
            <a:r>
              <a:rPr lang="x-none" dirty="0" smtClean="0"/>
              <a:t> </a:t>
            </a:r>
            <a:r>
              <a:rPr lang="en-US" dirty="0" smtClean="0"/>
              <a:t> -</a:t>
            </a:r>
            <a:r>
              <a:rPr lang="x-none" dirty="0" smtClean="0"/>
              <a:t> </a:t>
            </a:r>
            <a:r>
              <a:rPr lang="en-US" dirty="0" smtClean="0"/>
              <a:t> Application Oriented Approaches</a:t>
            </a:r>
          </a:p>
          <a:p>
            <a:r>
              <a:rPr lang="en-US" dirty="0" smtClean="0"/>
              <a:t>Sensor Networks Oriented Approaches include:</a:t>
            </a:r>
          </a:p>
          <a:p>
            <a:pPr lvl="1"/>
            <a:r>
              <a:rPr lang="en-US" dirty="0" smtClean="0"/>
              <a:t>Database Centered </a:t>
            </a:r>
          </a:p>
          <a:p>
            <a:pPr lvl="1"/>
            <a:r>
              <a:rPr lang="en-US" dirty="0" smtClean="0"/>
              <a:t>The Query Translation</a:t>
            </a:r>
          </a:p>
          <a:p>
            <a:pPr lvl="1"/>
            <a:r>
              <a:rPr lang="en-US" dirty="0" smtClean="0"/>
              <a:t>Sensor Virtualization</a:t>
            </a:r>
          </a:p>
          <a:p>
            <a:r>
              <a:rPr lang="en-US" dirty="0" smtClean="0"/>
              <a:t>Application Oriented Approaches include:</a:t>
            </a:r>
          </a:p>
          <a:p>
            <a:pPr lvl="1"/>
            <a:r>
              <a:rPr lang="en-US" dirty="0" smtClean="0"/>
              <a:t>The Service-Oriented Architecture</a:t>
            </a:r>
          </a:p>
          <a:p>
            <a:pPr lvl="1"/>
            <a:r>
              <a:rPr lang="en-US" dirty="0" smtClean="0"/>
              <a:t>Service-Composition Oriented Approach</a:t>
            </a:r>
          </a:p>
          <a:p>
            <a:pPr lvl="1"/>
            <a:r>
              <a:rPr lang="en-US" dirty="0" smtClean="0"/>
              <a:t>The Rule Based Data Transformation</a:t>
            </a:r>
          </a:p>
          <a:p>
            <a:pPr lvl="1"/>
            <a:r>
              <a:rPr lang="en-US" dirty="0" smtClean="0"/>
              <a:t> The Agent Based Systems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Centered Solutions</a:t>
            </a:r>
            <a:endParaRPr lang="en-US" dirty="0"/>
          </a:p>
        </p:txBody>
      </p:sp>
      <p:sp>
        <p:nvSpPr>
          <p:cNvPr id="3" name="Content Placeholder 2"/>
          <p:cNvSpPr>
            <a:spLocks noGrp="1"/>
          </p:cNvSpPr>
          <p:nvPr>
            <p:ph sz="quarter" idx="1"/>
          </p:nvPr>
        </p:nvSpPr>
        <p:spPr>
          <a:xfrm>
            <a:off x="301752" y="1527048"/>
            <a:ext cx="8503920" cy="4873752"/>
          </a:xfrm>
        </p:spPr>
        <p:txBody>
          <a:bodyPr>
            <a:normAutofit fontScale="85000" lnSpcReduction="20000"/>
          </a:bodyPr>
          <a:lstStyle/>
          <a:p>
            <a:r>
              <a:rPr lang="en-US" dirty="0" smtClean="0"/>
              <a:t>Basic characteristics:</a:t>
            </a:r>
          </a:p>
          <a:p>
            <a:pPr lvl="1"/>
            <a:r>
              <a:rPr lang="en-US" dirty="0" smtClean="0"/>
              <a:t>A database is a central hub of all collected sensor data</a:t>
            </a:r>
          </a:p>
          <a:p>
            <a:pPr lvl="1"/>
            <a:r>
              <a:rPr lang="en-US" dirty="0" smtClean="0"/>
              <a:t>All search and manipulation of sensor data </a:t>
            </a:r>
            <a:br>
              <a:rPr lang="en-US" dirty="0" smtClean="0"/>
            </a:br>
            <a:r>
              <a:rPr lang="en-US" dirty="0" smtClean="0"/>
              <a:t>are performed over the database</a:t>
            </a:r>
          </a:p>
          <a:p>
            <a:r>
              <a:rPr lang="en-US" dirty="0" smtClean="0"/>
              <a:t>Challenges:</a:t>
            </a:r>
          </a:p>
          <a:p>
            <a:pPr lvl="1"/>
            <a:r>
              <a:rPr lang="en-US" dirty="0" smtClean="0"/>
              <a:t>How to map heterogeneous sensor data to database schema </a:t>
            </a:r>
          </a:p>
          <a:p>
            <a:pPr lvl="1"/>
            <a:r>
              <a:rPr lang="en-US" dirty="0" smtClean="0"/>
              <a:t>Support for real-time data provision</a:t>
            </a:r>
          </a:p>
          <a:p>
            <a:pPr lvl="1"/>
            <a:r>
              <a:rPr lang="en-US" dirty="0" smtClean="0"/>
              <a:t>Scalability</a:t>
            </a:r>
          </a:p>
          <a:p>
            <a:r>
              <a:rPr lang="en-US" dirty="0" smtClean="0"/>
              <a:t>Advances:</a:t>
            </a:r>
          </a:p>
          <a:p>
            <a:pPr lvl="1"/>
            <a:r>
              <a:rPr lang="en-US" dirty="0" smtClean="0"/>
              <a:t>The ability for applying data mining algorithms over stored data </a:t>
            </a:r>
            <a:br>
              <a:rPr lang="en-US" dirty="0" smtClean="0"/>
            </a:br>
            <a:r>
              <a:rPr lang="en-US" dirty="0" smtClean="0"/>
              <a:t>in order to extract additional knowledge</a:t>
            </a:r>
          </a:p>
          <a:p>
            <a:r>
              <a:rPr lang="en-US" dirty="0" smtClean="0"/>
              <a:t>Non-Semantic Solutions</a:t>
            </a:r>
          </a:p>
          <a:p>
            <a:pPr lvl="1"/>
            <a:r>
              <a:rPr lang="en-US" dirty="0" smtClean="0"/>
              <a:t>Cougar, Cornel University in 2001</a:t>
            </a:r>
          </a:p>
          <a:p>
            <a:pPr lvl="1"/>
            <a:r>
              <a:rPr lang="en-US" dirty="0" err="1" smtClean="0"/>
              <a:t>SenseWeb</a:t>
            </a:r>
            <a:r>
              <a:rPr lang="en-US" dirty="0" smtClean="0"/>
              <a:t>, Microsoft Research, 2008</a:t>
            </a:r>
          </a:p>
          <a:p>
            <a:r>
              <a:rPr lang="en-US" dirty="0" smtClean="0"/>
              <a:t>Semantic Based Solutions</a:t>
            </a:r>
          </a:p>
          <a:p>
            <a:pPr lvl="1"/>
            <a:r>
              <a:rPr lang="en-US" dirty="0" smtClean="0"/>
              <a:t>E3SN, University of Georgia, 2006</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Translation Approaches</a:t>
            </a:r>
            <a:endParaRPr lang="en-US" dirty="0"/>
          </a:p>
        </p:txBody>
      </p:sp>
      <p:sp>
        <p:nvSpPr>
          <p:cNvPr id="3" name="Content Placeholder 2"/>
          <p:cNvSpPr>
            <a:spLocks noGrp="1"/>
          </p:cNvSpPr>
          <p:nvPr>
            <p:ph sz="quarter" idx="1"/>
          </p:nvPr>
        </p:nvSpPr>
        <p:spPr>
          <a:xfrm>
            <a:off x="301752" y="1527048"/>
            <a:ext cx="8503920" cy="4949952"/>
          </a:xfrm>
        </p:spPr>
        <p:txBody>
          <a:bodyPr>
            <a:normAutofit fontScale="85000" lnSpcReduction="20000"/>
          </a:bodyPr>
          <a:lstStyle/>
          <a:p>
            <a:r>
              <a:rPr lang="en-US" dirty="0" smtClean="0"/>
              <a:t>Basic characteristics:</a:t>
            </a:r>
          </a:p>
          <a:p>
            <a:pPr lvl="1"/>
            <a:r>
              <a:rPr lang="en-US" dirty="0" smtClean="0"/>
              <a:t>Users query are transformed to the target query language of </a:t>
            </a:r>
            <a:br>
              <a:rPr lang="en-US" dirty="0" smtClean="0"/>
            </a:br>
            <a:r>
              <a:rPr lang="en-US" dirty="0" smtClean="0"/>
              <a:t>certain sensor data source</a:t>
            </a:r>
          </a:p>
          <a:p>
            <a:pPr lvl="1"/>
            <a:r>
              <a:rPr lang="en-US" dirty="0" smtClean="0"/>
              <a:t>The results of native queries should be assembled into </a:t>
            </a:r>
            <a:br>
              <a:rPr lang="en-US" dirty="0" smtClean="0"/>
            </a:br>
            <a:r>
              <a:rPr lang="en-US" dirty="0" smtClean="0"/>
              <a:t>the target data format</a:t>
            </a:r>
          </a:p>
          <a:p>
            <a:r>
              <a:rPr lang="en-US" dirty="0" smtClean="0"/>
              <a:t>Challenges:</a:t>
            </a:r>
          </a:p>
          <a:p>
            <a:pPr lvl="1"/>
            <a:r>
              <a:rPr lang="en-US" dirty="0" smtClean="0"/>
              <a:t>Maintenance of information of available data sources, primarily the native query language of certain data source, format and nature of produced data, but it may also include information about sensors capabilities, network topology, power constrains for better query optimization</a:t>
            </a:r>
          </a:p>
          <a:p>
            <a:pPr lvl="1"/>
            <a:r>
              <a:rPr lang="en-US" dirty="0" smtClean="0"/>
              <a:t>Potential performance drawback – two data conversion per one request</a:t>
            </a:r>
          </a:p>
          <a:p>
            <a:r>
              <a:rPr lang="en-US" dirty="0" smtClean="0"/>
              <a:t>Only Semantic Solutions:</a:t>
            </a:r>
          </a:p>
          <a:p>
            <a:pPr lvl="1"/>
            <a:r>
              <a:rPr lang="en-US" dirty="0" smtClean="0"/>
              <a:t>CSIRO SSN, by CSIRO ICT Centre, Australia in 2008</a:t>
            </a:r>
          </a:p>
          <a:p>
            <a:pPr lvl="1"/>
            <a:r>
              <a:rPr lang="en-US" dirty="0" smtClean="0"/>
              <a:t>SPARQL</a:t>
            </a:r>
            <a:r>
              <a:rPr lang="en-US" baseline="-25000" dirty="0" smtClean="0"/>
              <a:t>STREAM, </a:t>
            </a:r>
            <a:r>
              <a:rPr lang="en-US" dirty="0" smtClean="0"/>
              <a:t>Polytechnic University at Madrid and University of Manchester, 2010</a:t>
            </a:r>
            <a:endParaRPr lang="en-US" baseline="-25000" dirty="0" smtClean="0"/>
          </a:p>
          <a:p>
            <a:pPr lvl="1"/>
            <a:r>
              <a:rPr lang="en-US" dirty="0" smtClean="0"/>
              <a:t>SemSorGrid4Env, EU FP7, 2011</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Sensor Virtualization Approaches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Basic Characteristics</a:t>
            </a:r>
          </a:p>
          <a:p>
            <a:pPr lvl="1"/>
            <a:r>
              <a:rPr lang="en-US" dirty="0" smtClean="0"/>
              <a:t>Sensors and other devices are virtualized with an abstract data model</a:t>
            </a:r>
          </a:p>
          <a:p>
            <a:pPr lvl="1"/>
            <a:r>
              <a:rPr lang="en-US" dirty="0" smtClean="0"/>
              <a:t>Applications are provided with the ability to directly interact </a:t>
            </a:r>
            <a:br>
              <a:rPr lang="en-US" dirty="0" smtClean="0"/>
            </a:br>
            <a:r>
              <a:rPr lang="en-US" dirty="0" smtClean="0"/>
              <a:t>with such abstractions using the specified interface</a:t>
            </a:r>
          </a:p>
          <a:p>
            <a:pPr lvl="1"/>
            <a:r>
              <a:rPr lang="en-US" dirty="0" smtClean="0"/>
              <a:t>Multiple levels of sensor data formats might coexist </a:t>
            </a:r>
            <a:br>
              <a:rPr lang="en-US" dirty="0" smtClean="0"/>
            </a:br>
            <a:r>
              <a:rPr lang="en-US" dirty="0" smtClean="0"/>
              <a:t>depending on the user needs</a:t>
            </a:r>
          </a:p>
          <a:p>
            <a:r>
              <a:rPr lang="en-US" dirty="0" smtClean="0"/>
              <a:t>Challenges:</a:t>
            </a:r>
          </a:p>
          <a:p>
            <a:pPr lvl="1"/>
            <a:r>
              <a:rPr lang="en-US" dirty="0" smtClean="0"/>
              <a:t>Produced data streams must comply with </a:t>
            </a:r>
            <a:br>
              <a:rPr lang="en-US" dirty="0" smtClean="0"/>
            </a:br>
            <a:r>
              <a:rPr lang="en-US" dirty="0" smtClean="0"/>
              <a:t>the commonly accepted format that should enable interoperability</a:t>
            </a:r>
          </a:p>
          <a:p>
            <a:r>
              <a:rPr lang="en-US" dirty="0" smtClean="0"/>
              <a:t>Non-Semantic Solutions</a:t>
            </a:r>
          </a:p>
          <a:p>
            <a:pPr lvl="1"/>
            <a:r>
              <a:rPr lang="en-US" dirty="0" smtClean="0"/>
              <a:t>GSN (Global Sensor Network), EPFL, Switzerland in 2006</a:t>
            </a:r>
          </a:p>
          <a:p>
            <a:r>
              <a:rPr lang="en-US" dirty="0" smtClean="0"/>
              <a:t>Semantic Solutions</a:t>
            </a:r>
          </a:p>
          <a:p>
            <a:pPr lvl="1"/>
            <a:r>
              <a:rPr lang="en-US" dirty="0" smtClean="0"/>
              <a:t>SENSEI, EU FP7, 2010</a:t>
            </a:r>
          </a:p>
          <a:p>
            <a:pPr lvl="1"/>
            <a:r>
              <a:rPr lang="en-US" dirty="0" err="1" smtClean="0"/>
              <a:t>IoT</a:t>
            </a:r>
            <a:r>
              <a:rPr lang="en-US" dirty="0" smtClean="0"/>
              <a:t> (Internet of Things), EU FP7, 2012</a:t>
            </a:r>
          </a:p>
          <a:p>
            <a:pPr lvl="1"/>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Service-Oriented Architectures</a:t>
            </a:r>
            <a:endParaRPr lang="en-US" dirty="0"/>
          </a:p>
        </p:txBody>
      </p:sp>
      <p:sp>
        <p:nvSpPr>
          <p:cNvPr id="3" name="Content Placeholder 2"/>
          <p:cNvSpPr>
            <a:spLocks noGrp="1"/>
          </p:cNvSpPr>
          <p:nvPr>
            <p:ph sz="quarter" idx="1"/>
          </p:nvPr>
        </p:nvSpPr>
        <p:spPr>
          <a:xfrm>
            <a:off x="301752" y="1527048"/>
            <a:ext cx="8503920" cy="4797552"/>
          </a:xfrm>
        </p:spPr>
        <p:txBody>
          <a:bodyPr>
            <a:normAutofit fontScale="85000" lnSpcReduction="20000"/>
          </a:bodyPr>
          <a:lstStyle/>
          <a:p>
            <a:r>
              <a:rPr lang="en-US" dirty="0" smtClean="0"/>
              <a:t>Basic Characteristics</a:t>
            </a:r>
          </a:p>
          <a:p>
            <a:pPr lvl="1"/>
            <a:r>
              <a:rPr lang="en-US" dirty="0" smtClean="0"/>
              <a:t>Provide standard service interface with </a:t>
            </a:r>
            <a:br>
              <a:rPr lang="en-US" dirty="0" smtClean="0"/>
            </a:br>
            <a:r>
              <a:rPr lang="en-US" dirty="0" smtClean="0"/>
              <a:t>defined methods and data encodings for </a:t>
            </a:r>
            <a:br>
              <a:rPr lang="en-US" dirty="0" smtClean="0"/>
            </a:br>
            <a:r>
              <a:rPr lang="en-US" dirty="0" smtClean="0"/>
              <a:t>obtaining sensor observations and measurements</a:t>
            </a:r>
          </a:p>
          <a:p>
            <a:pPr lvl="1"/>
            <a:r>
              <a:rPr lang="en-US" dirty="0" smtClean="0"/>
              <a:t>There could be offered functions for </a:t>
            </a:r>
            <a:br>
              <a:rPr lang="en-US" dirty="0" smtClean="0"/>
            </a:br>
            <a:r>
              <a:rPr lang="en-US" dirty="0" smtClean="0"/>
              <a:t>subscription on sensor  data, performing actuation functions and others</a:t>
            </a:r>
          </a:p>
          <a:p>
            <a:pPr lvl="1"/>
            <a:r>
              <a:rPr lang="en-US" dirty="0" smtClean="0"/>
              <a:t>Dominant interaction model is request-reply, and </a:t>
            </a:r>
            <a:br>
              <a:rPr lang="en-US" dirty="0" smtClean="0"/>
            </a:br>
            <a:r>
              <a:rPr lang="en-US" dirty="0" smtClean="0"/>
              <a:t>to a lesser extent the event-based delivery of sensor data</a:t>
            </a:r>
          </a:p>
          <a:p>
            <a:r>
              <a:rPr lang="en-US" dirty="0" smtClean="0"/>
              <a:t>Challenges</a:t>
            </a:r>
          </a:p>
          <a:p>
            <a:pPr lvl="1"/>
            <a:r>
              <a:rPr lang="en-US" dirty="0" smtClean="0"/>
              <a:t>How to fuse stream-based sensor data with </a:t>
            </a:r>
            <a:br>
              <a:rPr lang="en-US" dirty="0" smtClean="0"/>
            </a:br>
            <a:r>
              <a:rPr lang="en-US" dirty="0" err="1" smtClean="0"/>
              <a:t>aquisitional</a:t>
            </a:r>
            <a:r>
              <a:rPr lang="en-US" dirty="0" smtClean="0"/>
              <a:t> and archived sensor data</a:t>
            </a:r>
          </a:p>
          <a:p>
            <a:r>
              <a:rPr lang="en-US" dirty="0" smtClean="0"/>
              <a:t>Non-Semantic Solutions</a:t>
            </a:r>
          </a:p>
          <a:p>
            <a:pPr lvl="1"/>
            <a:r>
              <a:rPr lang="en-US" dirty="0" err="1" smtClean="0"/>
              <a:t>TinyREST</a:t>
            </a:r>
            <a:r>
              <a:rPr lang="en-US" dirty="0" smtClean="0"/>
              <a:t>, by </a:t>
            </a:r>
            <a:r>
              <a:rPr lang="en-US" dirty="0" err="1" smtClean="0"/>
              <a:t>Fraunhofer</a:t>
            </a:r>
            <a:r>
              <a:rPr lang="en-US" dirty="0" smtClean="0"/>
              <a:t> and Samsung in 2005</a:t>
            </a:r>
          </a:p>
          <a:p>
            <a:pPr lvl="1"/>
            <a:r>
              <a:rPr lang="en-US" dirty="0" smtClean="0"/>
              <a:t>SWE, by OGC (Open Geospatial Consortium) in 2006</a:t>
            </a:r>
          </a:p>
          <a:p>
            <a:r>
              <a:rPr lang="en-US" dirty="0" smtClean="0"/>
              <a:t>Semantic Solutions</a:t>
            </a:r>
          </a:p>
          <a:p>
            <a:pPr lvl="1"/>
            <a:r>
              <a:rPr lang="en-US" dirty="0" err="1" smtClean="0"/>
              <a:t>SemSOS</a:t>
            </a:r>
            <a:r>
              <a:rPr lang="en-US" dirty="0" smtClean="0"/>
              <a:t>, by Wright State University in 2009</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Service-Composition Approaches</a:t>
            </a:r>
            <a:endParaRPr lang="en-US" dirty="0"/>
          </a:p>
        </p:txBody>
      </p:sp>
      <p:sp>
        <p:nvSpPr>
          <p:cNvPr id="3" name="Content Placeholder 2"/>
          <p:cNvSpPr>
            <a:spLocks noGrp="1"/>
          </p:cNvSpPr>
          <p:nvPr>
            <p:ph sz="quarter" idx="1"/>
          </p:nvPr>
        </p:nvSpPr>
        <p:spPr>
          <a:xfrm>
            <a:off x="301752" y="1527048"/>
            <a:ext cx="8503920" cy="4797552"/>
          </a:xfrm>
        </p:spPr>
        <p:txBody>
          <a:bodyPr>
            <a:normAutofit fontScale="85000" lnSpcReduction="10000"/>
          </a:bodyPr>
          <a:lstStyle/>
          <a:p>
            <a:r>
              <a:rPr lang="en-US" dirty="0" smtClean="0"/>
              <a:t>Basic Characteristics</a:t>
            </a:r>
          </a:p>
          <a:p>
            <a:pPr lvl="1"/>
            <a:r>
              <a:rPr lang="en-US" dirty="0" smtClean="0"/>
              <a:t>Offer to users the ability to define arbitrary services or data streams with specific characteristic they are interested in</a:t>
            </a:r>
          </a:p>
          <a:p>
            <a:pPr lvl="1"/>
            <a:r>
              <a:rPr lang="en-US" dirty="0" smtClean="0"/>
              <a:t>The system will try to compose such a data flow by </a:t>
            </a:r>
            <a:br>
              <a:rPr lang="en-US" dirty="0" smtClean="0"/>
            </a:br>
            <a:r>
              <a:rPr lang="en-US" dirty="0" smtClean="0"/>
              <a:t>applying specific processing over appropriate data sources, </a:t>
            </a:r>
            <a:br>
              <a:rPr lang="en-US" dirty="0" smtClean="0"/>
            </a:br>
            <a:r>
              <a:rPr lang="en-US" dirty="0" smtClean="0"/>
              <a:t>which will result in producing a data stream that </a:t>
            </a:r>
            <a:br>
              <a:rPr lang="en-US" dirty="0" smtClean="0"/>
            </a:br>
            <a:r>
              <a:rPr lang="en-US" dirty="0" smtClean="0"/>
              <a:t>conforms to the requested specification</a:t>
            </a:r>
          </a:p>
          <a:p>
            <a:r>
              <a:rPr lang="en-US" dirty="0" smtClean="0"/>
              <a:t>Challenges:</a:t>
            </a:r>
          </a:p>
          <a:p>
            <a:pPr lvl="1"/>
            <a:r>
              <a:rPr lang="en-US" dirty="0" smtClean="0"/>
              <a:t>How to describe sensor data sources and processing elements in order </a:t>
            </a:r>
            <a:br>
              <a:rPr lang="en-US" dirty="0" smtClean="0"/>
            </a:br>
            <a:r>
              <a:rPr lang="en-US" dirty="0" smtClean="0"/>
              <a:t>to enable efficient reasoning and composing of desired data streams</a:t>
            </a:r>
          </a:p>
          <a:p>
            <a:r>
              <a:rPr lang="en-US" dirty="0" smtClean="0"/>
              <a:t>Non-Semantic Solutions</a:t>
            </a:r>
          </a:p>
          <a:p>
            <a:pPr lvl="1"/>
            <a:r>
              <a:rPr lang="en-US" dirty="0" smtClean="0"/>
              <a:t>Hourglass by Harvard University in 2004</a:t>
            </a:r>
          </a:p>
          <a:p>
            <a:r>
              <a:rPr lang="en-US" dirty="0" smtClean="0"/>
              <a:t>Semantic Solutions</a:t>
            </a:r>
          </a:p>
          <a:p>
            <a:pPr lvl="1"/>
            <a:r>
              <a:rPr lang="en-US" dirty="0" smtClean="0"/>
              <a:t>SONGS by Microsoft in 2005</a:t>
            </a:r>
          </a:p>
          <a:p>
            <a:pPr lvl="1"/>
            <a:r>
              <a:rPr lang="en-US" dirty="0" smtClean="0"/>
              <a:t>System S Middleware by IBM in 2007</a:t>
            </a:r>
          </a:p>
          <a:p>
            <a:pPr lvl="1"/>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r>
              <a:rPr lang="en-US" smtClean="0"/>
              <a:t/>
            </a:r>
            <a:br>
              <a:rPr lang="en-US" smtClean="0"/>
            </a:br>
            <a:r>
              <a:rPr lang="en-US" smtClean="0"/>
              <a:t>/17</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1657</TotalTime>
  <Words>393</Words>
  <Application>Microsoft Office PowerPoint</Application>
  <PresentationFormat>On-screen Show (4:3)</PresentationFormat>
  <Paragraphs>168</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Civic</vt:lpstr>
      <vt:lpstr>Visio</vt:lpstr>
      <vt:lpstr>Novel System Architectures for Semantic Based  Sensor Networks Integraion</vt:lpstr>
      <vt:lpstr>Introduction</vt:lpstr>
      <vt:lpstr>Challenges of Sensor Networks Integration</vt:lpstr>
      <vt:lpstr>Clasiffication Criteria for Existing Approaches</vt:lpstr>
      <vt:lpstr>Database Centered Solutions</vt:lpstr>
      <vt:lpstr>Query Translation Approaches</vt:lpstr>
      <vt:lpstr>Sensor Virtualization Approaches</vt:lpstr>
      <vt:lpstr>Service-Oriented Architectures</vt:lpstr>
      <vt:lpstr>Service-Composition Approaches</vt:lpstr>
      <vt:lpstr>Rule Based Data Transformation Approaches</vt:lpstr>
      <vt:lpstr>Agent Based Systems</vt:lpstr>
      <vt:lpstr>Comparison</vt:lpstr>
      <vt:lpstr>Authors’ research efforts</vt:lpstr>
      <vt:lpstr>Mapping of RDF sensor data to column store </vt:lpstr>
      <vt:lpstr>The Architecture based on the column store</vt:lpstr>
      <vt:lpstr>Sensor Web Applications</vt:lpstr>
      <vt:lpstr>Future research directions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 System Architectures for Semantic Based  Sensor Networks Integraion</dc:title>
  <dc:creator>zbabovic</dc:creator>
  <cp:lastModifiedBy>zbabovic</cp:lastModifiedBy>
  <cp:revision>473</cp:revision>
  <dcterms:created xsi:type="dcterms:W3CDTF">2006-08-16T00:00:00Z</dcterms:created>
  <dcterms:modified xsi:type="dcterms:W3CDTF">2012-11-17T17:52:07Z</dcterms:modified>
</cp:coreProperties>
</file>